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3"/>
  </p:notesMasterIdLst>
  <p:sldIdLst>
    <p:sldId id="315" r:id="rId2"/>
    <p:sldId id="309" r:id="rId3"/>
    <p:sldId id="310" r:id="rId4"/>
    <p:sldId id="311" r:id="rId5"/>
    <p:sldId id="312" r:id="rId6"/>
    <p:sldId id="313" r:id="rId7"/>
    <p:sldId id="316" r:id="rId8"/>
    <p:sldId id="319" r:id="rId9"/>
    <p:sldId id="317" r:id="rId10"/>
    <p:sldId id="314" r:id="rId11"/>
    <p:sldId id="32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3/3/2010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Sorting in Linear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Compare radix sort to merge sort and </a:t>
            </a:r>
            <a:r>
              <a:rPr lang="en-US" dirty="0" err="1" smtClean="0"/>
              <a:t>quicksort</a:t>
            </a:r>
            <a:r>
              <a:rPr lang="en-US" dirty="0" smtClean="0"/>
              <a:t>:</a:t>
            </a:r>
          </a:p>
          <a:p>
            <a:r>
              <a:rPr lang="en-US" dirty="0" smtClean="0"/>
              <a:t>1 million (2</a:t>
            </a:r>
            <a:r>
              <a:rPr lang="en-US" baseline="30000" dirty="0" smtClean="0"/>
              <a:t>20</a:t>
            </a:r>
            <a:r>
              <a:rPr lang="en-US" dirty="0" smtClean="0"/>
              <a:t>) 32-bit integers.</a:t>
            </a:r>
          </a:p>
          <a:p>
            <a:r>
              <a:rPr lang="fr-FR" dirty="0" err="1" smtClean="0"/>
              <a:t>Radix</a:t>
            </a:r>
            <a:r>
              <a:rPr lang="fr-FR" dirty="0" smtClean="0"/>
              <a:t> sort: </a:t>
            </a:r>
            <a:r>
              <a:rPr lang="fr-FR" dirty="0" smtClean="0">
                <a:sym typeface="Symbol"/>
              </a:rPr>
              <a:t></a:t>
            </a:r>
            <a:r>
              <a:rPr lang="fr-FR" dirty="0" smtClean="0"/>
              <a:t>32=20</a:t>
            </a:r>
            <a:r>
              <a:rPr lang="fr-FR" dirty="0" smtClean="0">
                <a:sym typeface="Symbol"/>
              </a:rPr>
              <a:t></a:t>
            </a:r>
            <a:r>
              <a:rPr lang="fr-FR" dirty="0" smtClean="0"/>
              <a:t> = 2 passes.</a:t>
            </a:r>
          </a:p>
          <a:p>
            <a:r>
              <a:rPr lang="fr-FR" dirty="0" err="1" smtClean="0"/>
              <a:t>Merge</a:t>
            </a:r>
            <a:r>
              <a:rPr lang="fr-FR" dirty="0" smtClean="0"/>
              <a:t> sort/</a:t>
            </a:r>
            <a:r>
              <a:rPr lang="fr-FR" dirty="0" err="1" smtClean="0"/>
              <a:t>quicksort</a:t>
            </a:r>
            <a:r>
              <a:rPr lang="fr-FR" dirty="0" smtClean="0"/>
              <a:t>: lg </a:t>
            </a:r>
            <a:r>
              <a:rPr lang="fr-FR" i="1" dirty="0" smtClean="0"/>
              <a:t>n</a:t>
            </a:r>
            <a:r>
              <a:rPr lang="fr-FR" dirty="0" smtClean="0"/>
              <a:t> = 20 passes.</a:t>
            </a:r>
          </a:p>
          <a:p>
            <a:r>
              <a:rPr lang="en-US" dirty="0" smtClean="0"/>
              <a:t>Remember, though, that each radix sort “pass” is really 2 passes—one to take census, and one to move data.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does radix sort violate the ground rules for a comparison sort?</a:t>
            </a:r>
          </a:p>
          <a:p>
            <a:r>
              <a:rPr lang="en-US" dirty="0" smtClean="0"/>
              <a:t>Using counting sort allows us to gain information about keys by means other than directly comparing 2 keys.</a:t>
            </a:r>
          </a:p>
          <a:p>
            <a:r>
              <a:rPr lang="en-US" dirty="0" smtClean="0"/>
              <a:t>Used keys as array indices.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completed Sorting.</a:t>
            </a:r>
          </a:p>
          <a:p>
            <a:endParaRPr lang="en-US" dirty="0" smtClean="0"/>
          </a:p>
          <a:p>
            <a:r>
              <a:rPr lang="en-US" dirty="0" smtClean="0"/>
              <a:t>Introduction to Hash Table.</a:t>
            </a:r>
          </a:p>
          <a:p>
            <a:endParaRPr lang="en-US" dirty="0" smtClean="0"/>
          </a:p>
          <a:p>
            <a:r>
              <a:rPr lang="en-US" dirty="0" smtClean="0"/>
              <a:t>Reading:</a:t>
            </a:r>
          </a:p>
          <a:p>
            <a:pPr lvl="1"/>
            <a:r>
              <a:rPr lang="en-US" dirty="0" smtClean="0"/>
              <a:t>Chapter </a:t>
            </a:r>
            <a:r>
              <a:rPr lang="en-US" smtClean="0"/>
              <a:t>8 – section 8.2 and 8.3 only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Sorting in linear time: Counting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Non-comparison sorts.</a:t>
            </a:r>
          </a:p>
          <a:p>
            <a:endParaRPr lang="en-US" dirty="0" smtClean="0"/>
          </a:p>
          <a:p>
            <a:r>
              <a:rPr lang="en-US" dirty="0" smtClean="0"/>
              <a:t>Depends on a </a:t>
            </a:r>
            <a:r>
              <a:rPr lang="en-US" i="1" dirty="0" smtClean="0"/>
              <a:t>key assumption: numbers to be sorted are integers in {0,1, …, k}.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552041"/>
            <a:ext cx="8660393" cy="172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Counting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Counting sort is </a:t>
            </a:r>
            <a:r>
              <a:rPr lang="en-US" b="1" i="1" dirty="0" smtClean="0"/>
              <a:t>stable (keys with same value appear in same order in output as they did in input</a:t>
            </a:r>
            <a:r>
              <a:rPr lang="en-US" dirty="0" smtClean="0"/>
              <a:t>) because of how the last loop works.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1829" y="3011969"/>
            <a:ext cx="3792071" cy="357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019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big a k is practical?</a:t>
            </a:r>
          </a:p>
          <a:p>
            <a:r>
              <a:rPr lang="en-US" dirty="0" smtClean="0"/>
              <a:t>Good for sorting 32-bit values? No.</a:t>
            </a:r>
          </a:p>
          <a:p>
            <a:r>
              <a:rPr lang="en-US" dirty="0" smtClean="0"/>
              <a:t>16-bit? Probably not.</a:t>
            </a:r>
          </a:p>
          <a:p>
            <a:r>
              <a:rPr lang="en-US" dirty="0" smtClean="0"/>
              <a:t>8-bit? Maybe, depending on n.</a:t>
            </a:r>
          </a:p>
          <a:p>
            <a:r>
              <a:rPr lang="en-US" dirty="0" smtClean="0"/>
              <a:t>4-bit? Probably (unless n is really small).</a:t>
            </a:r>
          </a:p>
          <a:p>
            <a:r>
              <a:rPr lang="en-US" dirty="0" smtClean="0"/>
              <a:t>Counting sort will be used in radix sort.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3342" y="1649535"/>
            <a:ext cx="5916446" cy="45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Radix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Key idea: Sort least significant digits first.</a:t>
            </a:r>
          </a:p>
          <a:p>
            <a:r>
              <a:rPr lang="en-US" dirty="0" smtClean="0"/>
              <a:t>To sort </a:t>
            </a:r>
            <a:r>
              <a:rPr lang="en-US" i="1" dirty="0" smtClean="0"/>
              <a:t>d</a:t>
            </a:r>
            <a:r>
              <a:rPr lang="en-US" dirty="0" smtClean="0"/>
              <a:t> digits: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7255" y="3181349"/>
            <a:ext cx="6362034" cy="137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Radix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4676" y="1812608"/>
            <a:ext cx="5797745" cy="419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that we use counting sort as the intermediate sort.</a:t>
            </a:r>
          </a:p>
          <a:p>
            <a:endParaRPr lang="en-US" dirty="0" smtClean="0"/>
          </a:p>
          <a:p>
            <a:r>
              <a:rPr lang="el-GR" dirty="0" smtClean="0"/>
              <a:t>Θ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+ </a:t>
            </a:r>
            <a:r>
              <a:rPr lang="en-US" i="1" dirty="0" smtClean="0"/>
              <a:t>k</a:t>
            </a:r>
            <a:r>
              <a:rPr lang="en-US" dirty="0" smtClean="0"/>
              <a:t>) per pass (digits in range 0,…, k)</a:t>
            </a:r>
          </a:p>
          <a:p>
            <a:r>
              <a:rPr lang="en-US" dirty="0" smtClean="0"/>
              <a:t>d passes</a:t>
            </a:r>
          </a:p>
          <a:p>
            <a:r>
              <a:rPr lang="el-GR" dirty="0" smtClean="0"/>
              <a:t>Θ</a:t>
            </a:r>
            <a:r>
              <a:rPr lang="en-US" i="1" dirty="0" smtClean="0"/>
              <a:t>(d 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+ </a:t>
            </a:r>
            <a:r>
              <a:rPr lang="en-US" i="1" dirty="0" smtClean="0"/>
              <a:t>k</a:t>
            </a:r>
            <a:r>
              <a:rPr lang="en-US" dirty="0" smtClean="0"/>
              <a:t>)) total</a:t>
            </a:r>
          </a:p>
          <a:p>
            <a:r>
              <a:rPr lang="en-US" dirty="0" smtClean="0"/>
              <a:t>If k = O(</a:t>
            </a:r>
            <a:r>
              <a:rPr lang="en-US" i="1" dirty="0" smtClean="0"/>
              <a:t>n</a:t>
            </a:r>
            <a:r>
              <a:rPr lang="en-US" dirty="0" smtClean="0"/>
              <a:t> ), time  = </a:t>
            </a:r>
            <a:r>
              <a:rPr lang="el-GR" dirty="0" smtClean="0"/>
              <a:t>Θ</a:t>
            </a:r>
            <a:r>
              <a:rPr lang="en-US" i="1" dirty="0" smtClean="0"/>
              <a:t>(</a:t>
            </a:r>
            <a:r>
              <a:rPr lang="en-US" i="1" dirty="0" err="1" smtClean="0"/>
              <a:t>dn</a:t>
            </a:r>
            <a:r>
              <a:rPr lang="en-US" dirty="0" smtClean="0"/>
              <a:t> ).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How to break each key into digits?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n</a:t>
            </a:r>
            <a:r>
              <a:rPr lang="en-US" dirty="0" smtClean="0"/>
              <a:t> words.</a:t>
            </a:r>
          </a:p>
          <a:p>
            <a:r>
              <a:rPr lang="en-US" i="1" dirty="0" smtClean="0"/>
              <a:t>b </a:t>
            </a:r>
            <a:r>
              <a:rPr lang="en-US" dirty="0" smtClean="0"/>
              <a:t>bits/word.</a:t>
            </a:r>
          </a:p>
          <a:p>
            <a:r>
              <a:rPr lang="en-US" dirty="0" smtClean="0"/>
              <a:t>Break into </a:t>
            </a:r>
            <a:r>
              <a:rPr lang="en-US" i="1" dirty="0" smtClean="0"/>
              <a:t>r</a:t>
            </a:r>
            <a:r>
              <a:rPr lang="en-US" dirty="0" smtClean="0"/>
              <a:t>-bit digits. Have </a:t>
            </a:r>
            <a:r>
              <a:rPr lang="en-US" i="1" dirty="0" smtClean="0"/>
              <a:t>d</a:t>
            </a:r>
            <a:r>
              <a:rPr lang="en-US" dirty="0" smtClean="0"/>
              <a:t> = </a:t>
            </a:r>
            <a:r>
              <a:rPr lang="en-US" dirty="0" smtClean="0">
                <a:sym typeface="Symbol"/>
              </a:rPr>
              <a:t></a:t>
            </a:r>
            <a:r>
              <a:rPr lang="en-US" dirty="0" err="1" smtClean="0"/>
              <a:t>b/r</a:t>
            </a:r>
            <a:r>
              <a:rPr lang="en-US" dirty="0" smtClean="0">
                <a:sym typeface="Symbol"/>
              </a:rPr>
              <a:t>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counting sort, k = 2</a:t>
            </a:r>
            <a:r>
              <a:rPr lang="en-US" baseline="30000" dirty="0" smtClean="0"/>
              <a:t>r</a:t>
            </a:r>
            <a:r>
              <a:rPr lang="en-US" dirty="0" smtClean="0"/>
              <a:t> -1.</a:t>
            </a:r>
          </a:p>
          <a:p>
            <a:endParaRPr lang="en-US" dirty="0" smtClean="0"/>
          </a:p>
          <a:p>
            <a:r>
              <a:rPr lang="en-US" dirty="0" smtClean="0"/>
              <a:t>Example: </a:t>
            </a:r>
          </a:p>
          <a:p>
            <a:pPr>
              <a:buNone/>
            </a:pPr>
            <a:r>
              <a:rPr lang="en-US" dirty="0" smtClean="0"/>
              <a:t>	Assume 32-bit words, 8-bit digits. </a:t>
            </a:r>
            <a:r>
              <a:rPr lang="en-US" dirty="0" smtClean="0"/>
              <a:t>b=32</a:t>
            </a:r>
            <a:r>
              <a:rPr lang="en-US" dirty="0" smtClean="0"/>
              <a:t>, </a:t>
            </a:r>
            <a:r>
              <a:rPr lang="en-US" dirty="0" smtClean="0"/>
              <a:t>r=8</a:t>
            </a:r>
            <a:r>
              <a:rPr lang="en-US" dirty="0" smtClean="0"/>
              <a:t>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d </a:t>
            </a:r>
            <a:r>
              <a:rPr lang="en-US" dirty="0" smtClean="0"/>
              <a:t>= </a:t>
            </a:r>
            <a:r>
              <a:rPr lang="en-US" dirty="0" smtClean="0">
                <a:sym typeface="Symbol"/>
              </a:rPr>
              <a:t></a:t>
            </a:r>
            <a:r>
              <a:rPr lang="en-US" dirty="0" smtClean="0"/>
              <a:t>32/8</a:t>
            </a:r>
            <a:r>
              <a:rPr lang="en-US" dirty="0" smtClean="0">
                <a:sym typeface="Symbol"/>
              </a:rPr>
              <a:t></a:t>
            </a:r>
            <a:r>
              <a:rPr lang="en-US" dirty="0" smtClean="0"/>
              <a:t> = 4, k = 2</a:t>
            </a:r>
            <a:r>
              <a:rPr lang="en-US" baseline="30000" dirty="0" smtClean="0"/>
              <a:t>8</a:t>
            </a:r>
            <a:r>
              <a:rPr lang="en-US" dirty="0" smtClean="0"/>
              <a:t> - 1 = 255.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Time </a:t>
            </a:r>
            <a:r>
              <a:rPr lang="el-GR" dirty="0" smtClean="0"/>
              <a:t>Θ</a:t>
            </a:r>
            <a:r>
              <a:rPr lang="en-US" i="1" dirty="0" smtClean="0"/>
              <a:t>((</a:t>
            </a:r>
            <a:r>
              <a:rPr lang="en-US" i="1" dirty="0" err="1" smtClean="0"/>
              <a:t>b/r</a:t>
            </a:r>
            <a:r>
              <a:rPr lang="en-US" i="1" dirty="0" smtClean="0"/>
              <a:t>) 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+ 2</a:t>
            </a:r>
            <a:r>
              <a:rPr lang="en-US" baseline="30000" dirty="0" smtClean="0"/>
              <a:t>r</a:t>
            </a:r>
            <a:r>
              <a:rPr lang="en-US" dirty="0" smtClean="0"/>
              <a:t>))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9626" y="1220419"/>
            <a:ext cx="8229600" cy="4776037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How to choose r?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Balance </a:t>
            </a:r>
            <a:r>
              <a:rPr lang="en-US" dirty="0" err="1" smtClean="0"/>
              <a:t>b/r</a:t>
            </a:r>
            <a:r>
              <a:rPr lang="en-US" dirty="0" smtClean="0"/>
              <a:t> and n + 2</a:t>
            </a:r>
            <a:r>
              <a:rPr lang="en-US" baseline="30000" dirty="0" smtClean="0"/>
              <a:t>r</a:t>
            </a:r>
            <a:r>
              <a:rPr lang="en-US" dirty="0" smtClean="0"/>
              <a:t>. Choosing r </a:t>
            </a:r>
            <a:r>
              <a:rPr lang="en-US" dirty="0" smtClean="0">
                <a:sym typeface="Symbol"/>
              </a:rPr>
              <a:t> </a:t>
            </a:r>
            <a:r>
              <a:rPr lang="en-US" dirty="0" err="1" smtClean="0"/>
              <a:t>lg</a:t>
            </a:r>
            <a:r>
              <a:rPr lang="en-US" dirty="0" smtClean="0"/>
              <a:t> n gives us </a:t>
            </a:r>
            <a:r>
              <a:rPr lang="el-GR" dirty="0" smtClean="0"/>
              <a:t>Θ</a:t>
            </a:r>
            <a:r>
              <a:rPr lang="en-US" i="1" dirty="0" smtClean="0"/>
              <a:t>((b/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smtClean="0"/>
              <a:t>n) 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+ </a:t>
            </a:r>
            <a:r>
              <a:rPr lang="en-US" i="1" dirty="0" smtClean="0"/>
              <a:t>n</a:t>
            </a:r>
            <a:r>
              <a:rPr lang="en-US" dirty="0" smtClean="0"/>
              <a:t>)) = </a:t>
            </a:r>
            <a:r>
              <a:rPr lang="el-GR" dirty="0" smtClean="0"/>
              <a:t>Θ</a:t>
            </a:r>
            <a:r>
              <a:rPr lang="en-US" i="1" dirty="0" smtClean="0"/>
              <a:t>(</a:t>
            </a:r>
            <a:r>
              <a:rPr lang="en-US" i="1" dirty="0" err="1" smtClean="0"/>
              <a:t>bn</a:t>
            </a:r>
            <a:r>
              <a:rPr lang="en-US" i="1" dirty="0" smtClean="0"/>
              <a:t>/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If we choose r &lt; </a:t>
            </a:r>
            <a:r>
              <a:rPr lang="en-US" dirty="0" err="1" smtClean="0"/>
              <a:t>lg</a:t>
            </a:r>
            <a:r>
              <a:rPr lang="en-US" dirty="0" smtClean="0"/>
              <a:t> n, then </a:t>
            </a:r>
            <a:r>
              <a:rPr lang="en-US" dirty="0" err="1" smtClean="0"/>
              <a:t>b/r</a:t>
            </a:r>
            <a:r>
              <a:rPr lang="en-US" dirty="0" smtClean="0"/>
              <a:t> &gt; b/</a:t>
            </a:r>
            <a:r>
              <a:rPr lang="en-US" dirty="0" err="1" smtClean="0"/>
              <a:t>lg</a:t>
            </a:r>
            <a:r>
              <a:rPr lang="en-US" dirty="0" smtClean="0"/>
              <a:t> n, and n + 2</a:t>
            </a:r>
            <a:r>
              <a:rPr lang="en-US" baseline="30000" dirty="0" smtClean="0"/>
              <a:t>r</a:t>
            </a:r>
            <a:r>
              <a:rPr lang="en-US" dirty="0" smtClean="0"/>
              <a:t> term doesn’t improve.</a:t>
            </a:r>
          </a:p>
          <a:p>
            <a:r>
              <a:rPr lang="en-US" dirty="0" smtClean="0"/>
              <a:t>If we choose r &gt; </a:t>
            </a:r>
            <a:r>
              <a:rPr lang="en-US" dirty="0" err="1" smtClean="0"/>
              <a:t>lg</a:t>
            </a:r>
            <a:r>
              <a:rPr lang="en-US" dirty="0" smtClean="0"/>
              <a:t> n, then n + 2</a:t>
            </a:r>
            <a:r>
              <a:rPr lang="en-US" baseline="30000" dirty="0" smtClean="0"/>
              <a:t>r</a:t>
            </a:r>
            <a:r>
              <a:rPr lang="en-US" dirty="0" smtClean="0"/>
              <a:t> term gets big.</a:t>
            </a:r>
          </a:p>
          <a:p>
            <a:pPr lvl="1"/>
            <a:r>
              <a:rPr lang="en-US" dirty="0" smtClean="0"/>
              <a:t> Example: r = 2 </a:t>
            </a:r>
            <a:r>
              <a:rPr lang="en-US" dirty="0" err="1" smtClean="0"/>
              <a:t>lg</a:t>
            </a:r>
            <a:r>
              <a:rPr lang="en-US" dirty="0" smtClean="0"/>
              <a:t> n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2</a:t>
            </a:r>
            <a:r>
              <a:rPr lang="en-US" baseline="30000" dirty="0" smtClean="0"/>
              <a:t>r</a:t>
            </a:r>
            <a:r>
              <a:rPr lang="en-US" dirty="0" smtClean="0"/>
              <a:t> = 2</a:t>
            </a:r>
            <a:r>
              <a:rPr lang="en-US" baseline="30000" dirty="0" smtClean="0"/>
              <a:t>2lg n</a:t>
            </a:r>
            <a:r>
              <a:rPr lang="en-US" dirty="0" smtClean="0"/>
              <a:t> = (2</a:t>
            </a:r>
            <a:r>
              <a:rPr lang="en-US" baseline="30000" dirty="0" smtClean="0"/>
              <a:t>lg n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= n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So, to sort 216 32-bit numbers, use r = </a:t>
            </a:r>
            <a:r>
              <a:rPr lang="en-US" dirty="0" err="1" smtClean="0"/>
              <a:t>lg</a:t>
            </a:r>
            <a:r>
              <a:rPr lang="en-US" dirty="0" smtClean="0"/>
              <a:t> 2</a:t>
            </a:r>
            <a:r>
              <a:rPr lang="en-US" baseline="30000" dirty="0" smtClean="0"/>
              <a:t>16</a:t>
            </a:r>
            <a:r>
              <a:rPr lang="en-US" dirty="0" smtClean="0"/>
              <a:t> = 16 bits. </a:t>
            </a:r>
            <a:r>
              <a:rPr lang="en-US" dirty="0" smtClean="0">
                <a:sym typeface="Symbol"/>
              </a:rPr>
              <a:t></a:t>
            </a:r>
            <a:r>
              <a:rPr lang="en-US" i="1" dirty="0" err="1" smtClean="0">
                <a:sym typeface="Symbol"/>
              </a:rPr>
              <a:t>b</a:t>
            </a:r>
            <a:r>
              <a:rPr lang="en-US" dirty="0" err="1" smtClean="0"/>
              <a:t>/</a:t>
            </a:r>
            <a:r>
              <a:rPr lang="en-US" i="1" dirty="0" err="1" smtClean="0"/>
              <a:t>r</a:t>
            </a:r>
            <a:r>
              <a:rPr lang="en-US" dirty="0" smtClean="0">
                <a:sym typeface="Symbol"/>
              </a:rPr>
              <a:t></a:t>
            </a:r>
            <a:r>
              <a:rPr lang="en-US" dirty="0" smtClean="0"/>
              <a:t> = 2 passes.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2401</TotalTime>
  <Words>469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Sorting in Linear Time</vt:lpstr>
      <vt:lpstr>Sorting in linear time: Counting Sort</vt:lpstr>
      <vt:lpstr>Counting Sort</vt:lpstr>
      <vt:lpstr>Analysis</vt:lpstr>
      <vt:lpstr>Radix sort</vt:lpstr>
      <vt:lpstr>Radix Sort</vt:lpstr>
      <vt:lpstr>Analysis</vt:lpstr>
      <vt:lpstr>Analysis</vt:lpstr>
      <vt:lpstr>Analysis</vt:lpstr>
      <vt:lpstr>Comparisons</vt:lpstr>
      <vt:lpstr>Next Time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109</cp:revision>
  <dcterms:created xsi:type="dcterms:W3CDTF">2009-12-05T20:09:23Z</dcterms:created>
  <dcterms:modified xsi:type="dcterms:W3CDTF">2010-03-03T23:12:10Z</dcterms:modified>
</cp:coreProperties>
</file>